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798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52" y="77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slide" Target="slides/slide1.xml"  /><Relationship Id="rId20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8B416-1B1A-1C77-DF13-FB2026D77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7204351-4321-AE37-75DD-F555F91A4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4A744F7-19D7-F500-D961-4414E6885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91ED07-BB60-AF8A-8621-0080248CE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B0EF4E-90CB-2594-1353-415C7841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1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C26794-8AF7-82C1-E8F6-EF06633ED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2CF676C-5158-2A6E-33A6-3FEE8722F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ABDAB1B-1D1B-31BC-1833-DB5150A7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E634B7D-1AD7-410A-4770-7AD3846F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722A270-1272-DC6E-6E4D-A5AB303F8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6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EDE2F3A-0524-5F09-B3AD-39FBA88F63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BE59F74-128C-EDF2-C418-35A59C095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4035C9-3D3F-3DD5-D6CC-28AB75AA1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4C032D-273E-2E17-C353-EE7C5411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13B205-9DF9-DB81-14B5-F7E8E2CC2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833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57E680-767D-88BA-E1CB-52F47AF64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481995-5CE0-3F79-A029-BBD57D40E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403401-E5DB-DBC3-5348-0036A9DA6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3A9F0E-2F39-4CEF-F2D1-D012D8E7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D0C0C8-7C6B-2810-5FFF-3E33147B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67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37905D-CD01-2549-01F3-3F8165ADB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2B69F33-007F-153F-AEC8-838FDE83C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A874B2-BD16-D80A-2864-446039C2E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E3778A-A86D-A36B-4309-B1DA1331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CB4C2A-A98F-0EE9-E5F5-51F20020C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218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173332-44C6-3FEF-7B8C-6A253B5F6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00556D-319E-CBA7-54AE-8C8E5CE3D2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0469BEB-19BB-A991-DBF2-1A8B069C0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BA74E37-1A2B-500F-70B7-E7760ED4C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DE5C9-2F54-666A-ABA9-C3F55F612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11B613E-DBB1-5341-4D6B-E51EA6098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935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DAD78A-E30A-5268-7C21-E3ADB9E18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1A95685-DA8A-7D52-BBEF-E0E7432B0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FDA83D-8E23-034C-25D3-5144CEC0C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116A8B5-C930-9928-CD8C-10D4E9EB05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3E90D5C-9DA9-0627-BD5A-39338DF50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00A1895-E24B-10B6-6BBD-C2C283B4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B6DC384-8379-4E60-92D7-E21028BB7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4253AAF-611D-CA93-6101-00B8B946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665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174053-D9AD-06A1-441D-8D438F6EC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13940C5-E759-2607-1195-5E66A78F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4224B13-9657-E8C9-4044-FEA133B0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E0086DE-0C14-51D3-7429-20C63250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18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AE7BC1F-330A-4F2C-BD74-4600AA38B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9069F76-E956-6AAF-C3B4-610101A8A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A0A8B0B-0DC5-A6E2-FA7F-7934E474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67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CBBDBD-F6BB-AE3C-7D24-24792FD33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7384A8-14C4-043F-2B2F-54CAED29D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74DBF92-739C-EA71-68F6-0D84B68CB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30825BB-8FAE-6BBA-9048-BEEF5D7B5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6F6736F-081D-C3FB-5479-6AC9012A8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7E6F8DE-4E63-F395-767B-0E06B2956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272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CE75AA-0C2E-E09F-B6B3-55CE1EEBA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433FDFA-5074-0A3E-041D-0846263D3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0E53F8-CD9F-BAFB-389C-B24418D2B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E9E80D5-DCC8-DF97-2FB7-139F1921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71DD2E-2F32-C541-DA96-9D3A69B8D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9CF5C1-42A2-18B6-6AFA-C07600B7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9950421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F94DAC0-CCEB-F2F2-E05A-8F18ED43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C00BB1-79CC-20CC-11B9-42F8803DE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35782B-ECA8-CD21-6F32-5CE9C9D1D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9559A-8917-40A7-A187-A56219205A5C}" type="datetimeFigureOut">
              <a:rPr lang="ko-KR" altLang="en-US" smtClean="0"/>
              <a:pPr/>
              <a:t>2024-10-04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9F0FFD-13AF-C457-78FF-BF936EB3C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3B16FF-0C25-A773-419F-1742C1A7B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4B458-A0FE-4F85-976E-264B5F80EFF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730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/>
          <p:nvPr/>
        </p:nvSpPr>
        <p:spPr>
          <a:xfrm>
            <a:off x="1302298" y="1974273"/>
            <a:ext cx="8700713" cy="2909454"/>
          </a:xfrm>
          <a:prstGeom prst="rect">
            <a:avLst/>
          </a:prstGeom>
        </p:spPr>
        <p:txBody>
          <a:bodyPr vert="horz" lIns="91440" tIns="45720" rIns="91440" bIns="4572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ko-KR" altLang="en-US" sz="2800" spc="-150">
                <a:solidFill>
                  <a:srgbClr val="cea61d"/>
                </a:solidFill>
                <a:latin typeface="HY견고딕"/>
                <a:ea typeface="HY견고딕"/>
              </a:rPr>
              <a:t>실험미술</a:t>
            </a:r>
            <a:r>
              <a:rPr lang="en-US" altLang="ko-KR" sz="2800" spc="-150">
                <a:solidFill>
                  <a:srgbClr val="cea61d"/>
                </a:solidFill>
                <a:latin typeface="HY견고딕"/>
                <a:ea typeface="HY견고딕"/>
              </a:rPr>
              <a:t> </a:t>
            </a:r>
            <a:r>
              <a:rPr lang="ko-KR" altLang="en-US" sz="2800" spc="-150">
                <a:solidFill>
                  <a:srgbClr val="cea61d"/>
                </a:solidFill>
                <a:latin typeface="HY견고딕"/>
                <a:ea typeface="HY견고딕"/>
              </a:rPr>
              <a:t>거장 </a:t>
            </a:r>
            <a:endParaRPr lang="ko-KR" altLang="en-US" sz="2800" spc="-150">
              <a:solidFill>
                <a:srgbClr val="cea61d"/>
              </a:solidFill>
              <a:latin typeface="HY견고딕"/>
              <a:ea typeface="HY견고딕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ko-KR" altLang="en-US" sz="2800" spc="-150">
                <a:solidFill>
                  <a:srgbClr val="cea61d"/>
                </a:solidFill>
                <a:latin typeface="HY견고딕"/>
                <a:ea typeface="HY견고딕"/>
              </a:rPr>
              <a:t>이건용 작가와</a:t>
            </a:r>
            <a:endParaRPr lang="ko-KR" altLang="en-US" sz="2800" spc="-150">
              <a:solidFill>
                <a:srgbClr val="cea61d"/>
              </a:solidFill>
              <a:latin typeface="HY견고딕"/>
              <a:ea typeface="HY견고딕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ko-KR" altLang="en-US" sz="2800" spc="-150">
                <a:solidFill>
                  <a:srgbClr val="cea61d"/>
                </a:solidFill>
                <a:latin typeface="HY견고딕"/>
                <a:ea typeface="HY견고딕"/>
              </a:rPr>
              <a:t>함께하는 </a:t>
            </a:r>
            <a:br>
              <a:rPr lang="en-US" altLang="ko-KR" sz="3600" spc="-150">
                <a:solidFill>
                  <a:schemeClr val="dk1"/>
                </a:solidFill>
                <a:latin typeface="HY견고딕"/>
                <a:ea typeface="HY견고딕"/>
              </a:rPr>
            </a:br>
            <a:endParaRPr lang="en-US" altLang="ko-KR" sz="3600" spc="-150">
              <a:solidFill>
                <a:schemeClr val="dk1"/>
              </a:solidFill>
              <a:latin typeface="HY견고딕"/>
              <a:ea typeface="HY견고딕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en-US" altLang="ko-KR" sz="3600" spc="-150">
                <a:solidFill>
                  <a:srgbClr val="67530e"/>
                </a:solidFill>
                <a:latin typeface="HY견고딕"/>
                <a:ea typeface="HY견고딕"/>
              </a:rPr>
              <a:t>2025</a:t>
            </a:r>
            <a:r>
              <a:rPr lang="ko-KR" altLang="en-US" sz="3600" spc="-150">
                <a:solidFill>
                  <a:srgbClr val="67530e"/>
                </a:solidFill>
                <a:latin typeface="HY견고딕"/>
                <a:ea typeface="HY견고딕"/>
              </a:rPr>
              <a:t>년</a:t>
            </a:r>
            <a:endParaRPr lang="ko-KR" altLang="en-US" sz="3600" spc="-150">
              <a:solidFill>
                <a:srgbClr val="67530e"/>
              </a:solidFill>
              <a:latin typeface="HY견고딕"/>
              <a:ea typeface="HY견고딕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ko-KR" altLang="en-US" sz="3600" spc="-150">
                <a:solidFill>
                  <a:srgbClr val="67530e"/>
                </a:solidFill>
                <a:latin typeface="HY견고딕"/>
                <a:ea typeface="HY견고딕"/>
              </a:rPr>
              <a:t>제</a:t>
            </a:r>
            <a:r>
              <a:rPr lang="en-US" altLang="ko-KR" sz="3600" spc="-150">
                <a:solidFill>
                  <a:srgbClr val="67530e"/>
                </a:solidFill>
                <a:latin typeface="HY견고딕"/>
                <a:ea typeface="HY견고딕"/>
              </a:rPr>
              <a:t>4</a:t>
            </a:r>
            <a:r>
              <a:rPr lang="ko-KR" altLang="en-US" sz="3600" spc="-150">
                <a:solidFill>
                  <a:srgbClr val="67530e"/>
                </a:solidFill>
                <a:latin typeface="HY견고딕"/>
                <a:ea typeface="HY견고딕"/>
              </a:rPr>
              <a:t>회 </a:t>
            </a:r>
            <a:endParaRPr lang="ko-KR" altLang="en-US" sz="3600" spc="-150">
              <a:solidFill>
                <a:srgbClr val="67530e"/>
              </a:solidFill>
              <a:latin typeface="HY견고딕"/>
              <a:ea typeface="HY견고딕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en-US" altLang="ko-KR" sz="3600" spc="-150">
                <a:solidFill>
                  <a:srgbClr val="67530e"/>
                </a:solidFill>
                <a:latin typeface="HY견고딕"/>
                <a:ea typeface="HY견고딕"/>
              </a:rPr>
              <a:t>&lt;</a:t>
            </a:r>
            <a:r>
              <a:rPr lang="ko-KR" altLang="en-US" sz="3600" spc="-150">
                <a:solidFill>
                  <a:srgbClr val="67530e"/>
                </a:solidFill>
                <a:latin typeface="HY견고딕"/>
                <a:ea typeface="HY견고딕"/>
              </a:rPr>
              <a:t>국민일보 아르브뤼 미술상</a:t>
            </a:r>
            <a:r>
              <a:rPr lang="en-US" altLang="ko-KR" sz="3600" spc="-150">
                <a:solidFill>
                  <a:srgbClr val="67530e"/>
                </a:solidFill>
                <a:latin typeface="HY견고딕"/>
                <a:ea typeface="HY견고딕"/>
              </a:rPr>
              <a:t>&gt; </a:t>
            </a:r>
            <a:r>
              <a:rPr lang="ko-KR" altLang="en-US" sz="3600" spc="-150">
                <a:solidFill>
                  <a:srgbClr val="67530e"/>
                </a:solidFill>
                <a:latin typeface="HY견고딕"/>
                <a:ea typeface="HY견고딕"/>
              </a:rPr>
              <a:t>공모</a:t>
            </a:r>
            <a:endParaRPr lang="ko-KR" altLang="en-US" sz="6600" spc="-150">
              <a:solidFill>
                <a:srgbClr val="67530e"/>
              </a:solidFill>
              <a:latin typeface="HY견고딕"/>
              <a:ea typeface="HY견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925020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2026794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05110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3060308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688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270363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24411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2908446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883159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2708881731"/>
      </p:ext>
    </p:extLst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/>
              </a:tblGrid>
              <a:tr h="5008880">
                <a:tc>
                  <a:txBody>
                    <a:bodyPr vert="horz" lIns="91440" tIns="45720" rIns="91440" bIns="45720" anchor="t" anchorCtr="0"/>
                    <a:p>
                      <a:pPr lvl="0" latinLnBrk="1">
                        <a:defRPr/>
                      </a:pPr>
                      <a:r>
                        <a:rPr lang="ko-KR" altLang="en-US" b="0">
                          <a:latin typeface="HY견고딕"/>
                          <a:ea typeface="HY견고딕"/>
                        </a:rPr>
                        <a:t>■ 주요작품</a:t>
                      </a:r>
                      <a:r>
                        <a:rPr lang="en-US" altLang="ko-KR" b="0">
                          <a:latin typeface="HY견고딕"/>
                          <a:ea typeface="HY견고딕"/>
                        </a:rPr>
                        <a:t>10</a:t>
                      </a:r>
                      <a:endParaRPr lang="en-US" altLang="ko-KR" b="0">
                        <a:latin typeface="HY견고딕"/>
                        <a:ea typeface="HY견고딕"/>
                      </a:endParaRPr>
                    </a:p>
                  </a:txBody>
                  <a:tcPr marL="91440" marR="9144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100" b="1">
                <a:latin typeface="HY중고딕"/>
                <a:ea typeface="HY중고딕"/>
              </a:rPr>
              <a:t>붙임</a:t>
            </a:r>
            <a:r>
              <a:rPr lang="en-US" altLang="ko-KR" sz="1100" b="1">
                <a:latin typeface="HY중고딕"/>
                <a:ea typeface="HY중고딕"/>
              </a:rPr>
              <a:t>1. </a:t>
            </a:r>
            <a:r>
              <a:rPr lang="ko-KR" altLang="en-US" sz="1100" b="1">
                <a:latin typeface="HY중고딕"/>
                <a:ea typeface="HY중고딕"/>
              </a:rPr>
              <a:t>공통양식</a:t>
            </a:r>
            <a:endParaRPr lang="ko-KR" altLang="en-US" sz="1100" b="1">
              <a:latin typeface="HY중고딕"/>
              <a:ea typeface="HY중고딕"/>
            </a:endParaRPr>
          </a:p>
        </p:txBody>
      </p:sp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&lt; 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제목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, 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재료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, 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크기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(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세로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x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가로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), </a:t>
            </a:r>
            <a:r>
              <a:rPr lang="ko-KR" altLang="en-US" sz="1200">
                <a:solidFill>
                  <a:srgbClr val="002060"/>
                </a:solidFill>
                <a:latin typeface="HY견고딕"/>
                <a:ea typeface="HY견고딕"/>
              </a:rPr>
              <a:t>제작년도</a:t>
            </a:r>
            <a:r>
              <a:rPr lang="en-US" altLang="ko-KR" sz="1200">
                <a:solidFill>
                  <a:srgbClr val="002060"/>
                </a:solidFill>
                <a:latin typeface="HY견고딕"/>
                <a:ea typeface="HY견고딕"/>
              </a:rPr>
              <a:t>&gt;</a:t>
            </a:r>
            <a:endParaRPr lang="ko-KR" altLang="en-US" sz="1200">
              <a:solidFill>
                <a:srgbClr val="002060"/>
              </a:solidFill>
              <a:latin typeface="HY견고딕"/>
              <a:ea typeface="HY견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3280" y="1015215"/>
            <a:ext cx="10718800" cy="4593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altLang="ko-KR" sz="2800">
                <a:solidFill>
                  <a:srgbClr val="cea61d"/>
                </a:solidFill>
                <a:latin typeface="HY견고딕"/>
                <a:ea typeface="HY견고딕"/>
              </a:rPr>
              <a:t>&lt;</a:t>
            </a:r>
            <a:r>
              <a:rPr lang="ko-KR" altLang="en-US" sz="2800">
                <a:solidFill>
                  <a:srgbClr val="cea61d"/>
                </a:solidFill>
                <a:latin typeface="HY견고딕"/>
                <a:ea typeface="HY견고딕"/>
              </a:rPr>
              <a:t>지원서 작성요령</a:t>
            </a:r>
            <a:r>
              <a:rPr lang="en-US" altLang="ko-KR" sz="2800">
                <a:solidFill>
                  <a:srgbClr val="cea61d"/>
                </a:solidFill>
                <a:latin typeface="HY견고딕"/>
                <a:ea typeface="HY견고딕"/>
              </a:rPr>
              <a:t>&gt;</a:t>
            </a:r>
            <a:endParaRPr lang="en-US" altLang="ko-KR" sz="2800">
              <a:solidFill>
                <a:schemeClr val="accent6">
                  <a:lumMod val="75000"/>
                </a:schemeClr>
              </a:solidFill>
              <a:latin typeface="HY견고딕"/>
              <a:ea typeface="HY견고딕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HY견고딕"/>
                <a:ea typeface="HY견고딕"/>
              </a:rPr>
              <a:t>※</a:t>
            </a:r>
            <a:r>
              <a:rPr lang="ko-KR" altLang="en-US" sz="2000">
                <a:solidFill>
                  <a:srgbClr val="ff0000"/>
                </a:solidFill>
                <a:latin typeface="HY견고딕"/>
                <a:ea typeface="HY견고딕"/>
              </a:rPr>
              <a:t>이 페이지는 지원서</a:t>
            </a:r>
            <a:r>
              <a:rPr lang="en-US" altLang="ko-KR" sz="2000">
                <a:solidFill>
                  <a:srgbClr val="ff0000"/>
                </a:solidFill>
                <a:latin typeface="HY견고딕"/>
                <a:ea typeface="HY견고딕"/>
              </a:rPr>
              <a:t> </a:t>
            </a:r>
            <a:r>
              <a:rPr lang="ko-KR" altLang="en-US" sz="2000">
                <a:solidFill>
                  <a:srgbClr val="ff0000"/>
                </a:solidFill>
                <a:latin typeface="HY견고딕"/>
                <a:ea typeface="HY견고딕"/>
              </a:rPr>
              <a:t>제출 시 삭제하세요</a:t>
            </a:r>
            <a:r>
              <a:rPr lang="en-US" altLang="ko-KR" sz="2000">
                <a:solidFill>
                  <a:srgbClr val="ff0000"/>
                </a:solidFill>
                <a:latin typeface="HY견고딕"/>
                <a:ea typeface="HY견고딕"/>
              </a:rPr>
              <a:t>.</a:t>
            </a:r>
            <a:endParaRPr lang="en-US" altLang="ko-KR" sz="2000">
              <a:solidFill>
                <a:srgbClr val="ff0000"/>
              </a:solidFill>
              <a:latin typeface="HY견고딕"/>
              <a:ea typeface="HY견고딕"/>
            </a:endParaRPr>
          </a:p>
          <a:p>
            <a:pPr lvl="0" algn="ctr">
              <a:lnSpc>
                <a:spcPct val="150000"/>
              </a:lnSpc>
              <a:defRPr/>
            </a:pPr>
            <a:endParaRPr lang="en-US" altLang="ko-KR" sz="2000">
              <a:solidFill>
                <a:srgbClr val="ff0000"/>
              </a:solidFill>
              <a:latin typeface="HY견고딕"/>
              <a:ea typeface="HY견고딕"/>
            </a:endParaRPr>
          </a:p>
          <a:p>
            <a:pPr marL="228600" lvl="0" indent="-228600">
              <a:lnSpc>
                <a:spcPct val="150000"/>
              </a:lnSpc>
              <a:buFont typeface="+mj-lt"/>
              <a:buAutoNum type="arabicParenR"/>
              <a:defRPr/>
            </a:pPr>
            <a:endParaRPr lang="en-US" altLang="ko-KR" sz="300">
              <a:solidFill>
                <a:schemeClr val="accent1">
                  <a:lumMod val="75000"/>
                </a:schemeClr>
              </a:solidFill>
              <a:latin typeface="HY견고딕"/>
              <a:ea typeface="HY견고딕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arenR"/>
              <a:defRPr/>
            </a:pP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작성 시 파란글씨의 설명은 지우고 작성</a:t>
            </a:r>
            <a:endParaRPr lang="ko-KR" altLang="en-US" sz="1800">
              <a:solidFill>
                <a:schemeClr val="accent1">
                  <a:lumMod val="75000"/>
                </a:schemeClr>
              </a:solidFill>
              <a:latin typeface="HY견고딕"/>
              <a:ea typeface="HY견고딕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arenR"/>
              <a:defRPr/>
            </a:pP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작성요령 페이지 또한 삭제하고 표지를 포함해서 총 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15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페이지로 제출 </a:t>
            </a:r>
            <a:endParaRPr lang="ko-KR" altLang="en-US" sz="1800">
              <a:solidFill>
                <a:schemeClr val="accent1">
                  <a:lumMod val="75000"/>
                </a:schemeClr>
              </a:solidFill>
              <a:latin typeface="HY견고딕"/>
              <a:ea typeface="HY견고딕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arenR"/>
              <a:defRPr/>
            </a:pP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작성 완료된 파일은 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PDF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파일로 변환하여 총 용량 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30MB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이내로 제출</a:t>
            </a:r>
            <a:b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</a:b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※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용량 초과 시 작품 이미지 용량을 축소하여 삽입</a:t>
            </a:r>
            <a:endParaRPr lang="ko-KR" altLang="en-US" sz="1800">
              <a:solidFill>
                <a:schemeClr val="accent1">
                  <a:lumMod val="75000"/>
                </a:schemeClr>
              </a:solidFill>
              <a:latin typeface="HY견고딕"/>
              <a:ea typeface="HY견고딕"/>
            </a:endParaRPr>
          </a:p>
          <a:p>
            <a:pPr marL="457200" lvl="0" indent="-457200">
              <a:lnSpc>
                <a:spcPct val="150000"/>
              </a:lnSpc>
              <a:buFont typeface="+mj-lt"/>
              <a:buAutoNum type="arabicParenR"/>
              <a:defRPr/>
            </a:pP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기존에 사용하던 개인 포트폴리오가 있는 경우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본 지원서 </a:t>
            </a:r>
            <a:r>
              <a:rPr lang="ko-KR" altLang="en-US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붙임</a:t>
            </a:r>
            <a:r>
              <a:rPr lang="en-US" altLang="ko-KR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1.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공통양식의 주요작품 페이지를 제외한 나머지 양식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(P.1~6)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만 작성하여 </a:t>
            </a:r>
            <a:r>
              <a:rPr lang="en-US" altLang="ko-KR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PDF </a:t>
            </a:r>
            <a:r>
              <a:rPr lang="ko-KR" altLang="en-US" sz="1800">
                <a:solidFill>
                  <a:schemeClr val="accent1">
                    <a:lumMod val="75000"/>
                  </a:schemeClr>
                </a:solidFill>
                <a:latin typeface="HY견고딕"/>
                <a:ea typeface="HY견고딕"/>
              </a:rPr>
              <a:t>파일로 변환 후 포트폴리오와 함께 하나의 파일로 압축 하여 제출</a:t>
            </a:r>
            <a:endParaRPr lang="en-US" altLang="ko-KR" sz="1800">
              <a:solidFill>
                <a:schemeClr val="accent1">
                  <a:lumMod val="75000"/>
                </a:schemeClr>
              </a:solidFill>
              <a:latin typeface="HY견고딕"/>
              <a:ea typeface="HY견고딕"/>
            </a:endParaRPr>
          </a:p>
        </p:txBody>
      </p:sp>
      <p:pic>
        <p:nvPicPr>
          <p:cNvPr id="4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38134" y="296620"/>
            <a:ext cx="1059345" cy="17771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250822" y="847761"/>
          <a:ext cx="11616056" cy="19802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518418"/>
                <a:gridCol w="3148023"/>
                <a:gridCol w="2422619"/>
                <a:gridCol w="3526996"/>
              </a:tblGrid>
              <a:tr h="396044"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성   명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장애유형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6044"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연락처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생년월일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년              월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6044">
                <a:tc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이메일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+mj-lt"/>
                      </a:endParaRPr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396044">
                <a:tc rowSpan="2">
                  <a:txBody>
                    <a:bodyPr vert="horz" lIns="91440" tIns="45720" rIns="91440" bIns="45720" anchor="t" anchorCtr="0"/>
                    <a:p>
                      <a:pPr lvl="0" algn="ctr" latinLnBrk="1">
                        <a:defRPr/>
                      </a:pPr>
                      <a:endParaRPr lang="en-US" altLang="ko-KR" sz="1600" b="0">
                        <a:latin typeface="HY견고딕"/>
                        <a:ea typeface="HY견고딕"/>
                      </a:endParaRPr>
                    </a:p>
                    <a:p>
                      <a:pPr lvl="0" algn="ctr" latinLnBrk="1">
                        <a:defRPr/>
                      </a:pP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주   소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 vert="horz" lIns="91440" tIns="45720" rIns="91440" bIns="45720" anchor="t" anchorCtr="0"/>
                    <a:p>
                      <a:pPr lvl="0" algn="l" latinLnBrk="1">
                        <a:defRPr/>
                      </a:pPr>
                      <a:r>
                        <a:rPr lang="en-US" altLang="ko-KR" sz="1600" b="0">
                          <a:latin typeface="HY견고딕"/>
                          <a:ea typeface="HY견고딕"/>
                        </a:rPr>
                        <a:t>(</a:t>
                      </a:r>
                      <a:r>
                        <a:rPr lang="ko-KR" altLang="en-US" sz="1600" b="0">
                          <a:latin typeface="HY견고딕"/>
                          <a:ea typeface="HY견고딕"/>
                        </a:rPr>
                        <a:t>우편번호</a:t>
                      </a:r>
                      <a:r>
                        <a:rPr lang="en-US" altLang="ko-KR" sz="1600" b="0">
                          <a:latin typeface="HY견고딕"/>
                          <a:ea typeface="HY견고딕"/>
                        </a:rPr>
                        <a:t>)</a:t>
                      </a:r>
                      <a:endParaRPr lang="ko-KR" altLang="en-US" sz="1600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+mj-lt"/>
                      </a:endParaRPr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  <a:tr h="396044">
                <a:tc vMerge="1">
                  <a:txBody>
                    <a:bodyPr/>
                    <a:p>
                      <a:pPr lvl="0" algn="ctr" latinLnBrk="1">
                        <a:defRPr/>
                      </a:pPr>
                      <a:endParaRPr lang="ko-KR" altLang="en-US" sz="1600" b="1">
                        <a:latin typeface="+mj-lt"/>
                      </a:endParaRPr>
                    </a:p>
                  </a:txBody>
                  <a:tcPr marL="91440" marR="91440"/>
                </a:tc>
                <a:tc gridSpan="3">
                  <a:txBody>
                    <a:bodyPr vert="horz" lIns="91440" tIns="45720" rIns="91440" bIns="45720" anchor="t" anchorCtr="0"/>
                    <a:p>
                      <a:pPr lvl="0" latinLnBrk="1">
                        <a:defRPr/>
                      </a:pPr>
                      <a:endParaRPr lang="ko-KR" altLang="en-US" b="0">
                        <a:latin typeface="HY견고딕"/>
                        <a:ea typeface="HY견고딕"/>
                      </a:endParaRPr>
                    </a:p>
                  </a:txBody>
                  <a:tcPr marL="9144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p>
                      <a:pPr lvl="0" algn="ctr" latinLnBrk="1">
                        <a:defRPr/>
                      </a:pPr>
                      <a:endParaRPr lang="ko-KR" altLang="en-US" sz="1600" b="0">
                        <a:latin typeface="+mj-lt"/>
                      </a:endParaRPr>
                    </a:p>
                  </a:txBody>
                  <a:tcPr marL="91440" marR="91440"/>
                </a:tc>
                <a:tc hMerge="1">
                  <a:txBody>
                    <a:bodyPr/>
                    <a:p>
                      <a:pPr lvl="0" latinLnBrk="1">
                        <a:defRPr/>
                      </a:pPr>
                      <a:endParaRPr lang="ko-KR" altLang="en-US"/>
                    </a:p>
                  </a:txBody>
                  <a:tcPr marL="91440" marR="91440"/>
                </a:tc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251519" y="3027680"/>
          <a:ext cx="11615359" cy="335364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/>
              </a:tblGrid>
              <a:tr h="3353647">
                <a:tc>
                  <a:txBody>
                    <a:bodyPr vert="horz" lIns="91440" tIns="45720" rIns="91440" bIns="45720" anchor="t" anchorCtr="0"/>
                    <a:p>
                      <a:pPr lvl="0" latinLnBrk="1">
                        <a:defRPr/>
                      </a:pPr>
                      <a:r>
                        <a:rPr lang="ko-KR" altLang="en-US" b="0">
                          <a:latin typeface="HY견고딕"/>
                          <a:ea typeface="HY견고딕"/>
                        </a:rPr>
                        <a:t>■ 예술활동 사항</a:t>
                      </a:r>
                      <a:r>
                        <a:rPr lang="en-US" altLang="ko-KR" b="0">
                          <a:latin typeface="HY견고딕"/>
                          <a:ea typeface="HY견고딕"/>
                        </a:rPr>
                        <a:t>(</a:t>
                      </a:r>
                      <a:r>
                        <a:rPr lang="ko-KR" altLang="en-US" b="0">
                          <a:latin typeface="HY견고딕"/>
                          <a:ea typeface="HY견고딕"/>
                        </a:rPr>
                        <a:t>이력</a:t>
                      </a:r>
                      <a:r>
                        <a:rPr lang="en-US" altLang="ko-KR" b="0">
                          <a:latin typeface="HY견고딕"/>
                          <a:ea typeface="HY견고딕"/>
                        </a:rPr>
                        <a:t>) </a:t>
                      </a:r>
                      <a:endParaRPr lang="en-US" altLang="ko-KR" b="0">
                        <a:latin typeface="HY견고딕"/>
                        <a:ea typeface="HY견고딕"/>
                      </a:endParaRPr>
                    </a:p>
                    <a:p>
                      <a:pPr lvl="0"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 최근 </a:t>
                      </a:r>
                      <a:r>
                        <a:rPr lang="en-US" altLang="ko-KR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3</a:t>
                      </a: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년 이내 순으로 개인전</a:t>
                      </a:r>
                      <a:r>
                        <a:rPr lang="en-US" altLang="ko-KR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/</a:t>
                      </a: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단체전</a:t>
                      </a:r>
                      <a:r>
                        <a:rPr lang="en-US" altLang="ko-KR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/</a:t>
                      </a: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수상경력 </a:t>
                      </a:r>
                      <a:r>
                        <a:rPr lang="en-US" altLang="ko-KR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/</a:t>
                      </a: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입주경력</a:t>
                      </a:r>
                      <a:r>
                        <a:rPr lang="en-US" altLang="ko-KR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/ </a:t>
                      </a:r>
                      <a:r>
                        <a:rPr lang="ko-KR" altLang="en-US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/>
                          <a:ea typeface="HY견고딕"/>
                        </a:rPr>
                        <a:t>프로젝트 참여 등 창작활동의 성과 및 실적 작성</a:t>
                      </a:r>
                      <a:endParaRPr lang="ko-KR" altLang="en-US" sz="1800" b="0">
                        <a:solidFill>
                          <a:schemeClr val="accent1">
                            <a:lumMod val="75000"/>
                          </a:schemeClr>
                        </a:solidFill>
                        <a:latin typeface="HY견고딕"/>
                        <a:ea typeface="HY견고딕"/>
                      </a:endParaRPr>
                    </a:p>
                    <a:p>
                      <a:pPr lvl="0" latinLnBrk="1">
                        <a:defRPr/>
                      </a:pPr>
                      <a:endParaRPr lang="en-US" altLang="ko-KR" b="0">
                        <a:latin typeface="HY견고딕"/>
                        <a:ea typeface="HY견고딕"/>
                      </a:endParaRPr>
                    </a:p>
                  </a:txBody>
                  <a:tcPr marL="91440" marR="91440"/>
                </a:tc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100" b="1">
                <a:latin typeface="HY중고딕"/>
                <a:ea typeface="HY중고딕"/>
              </a:rPr>
              <a:t>붙임</a:t>
            </a:r>
            <a:r>
              <a:rPr lang="en-US" altLang="ko-KR" sz="1100" b="1">
                <a:latin typeface="HY중고딕"/>
                <a:ea typeface="HY중고딕"/>
              </a:rPr>
              <a:t>1. </a:t>
            </a:r>
            <a:r>
              <a:rPr lang="ko-KR" altLang="en-US" sz="1100" b="1">
                <a:latin typeface="HY중고딕"/>
                <a:ea typeface="HY중고딕"/>
              </a:rPr>
              <a:t>공통양식</a:t>
            </a:r>
            <a:endParaRPr lang="ko-KR" altLang="en-US" sz="1100" b="1">
              <a:latin typeface="HY중고딕"/>
              <a:ea typeface="HY중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827045"/>
              </p:ext>
            </p:extLst>
          </p:nvPr>
        </p:nvGraphicFramePr>
        <p:xfrm>
          <a:off x="251519" y="1066800"/>
          <a:ext cx="11615359" cy="531452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14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작품세계에 대한 서술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아티스트 스테이트먼트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작가 노트</a:t>
                      </a:r>
                      <a:r>
                        <a:rPr lang="en-US" altLang="ko-KR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작업 주제</a:t>
                      </a:r>
                      <a:r>
                        <a:rPr lang="en-US" altLang="ko-KR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표현 매체</a:t>
                      </a:r>
                      <a:r>
                        <a:rPr lang="en-US" altLang="ko-KR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, </a:t>
                      </a:r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표현 기법</a:t>
                      </a:r>
                      <a:r>
                        <a:rPr lang="en-US" altLang="ko-KR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,</a:t>
                      </a:r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작업 동기 등 </a:t>
                      </a:r>
                      <a:endParaRPr lang="en-US" altLang="ko-KR" b="0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3502928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454056"/>
              </p:ext>
            </p:extLst>
          </p:nvPr>
        </p:nvGraphicFramePr>
        <p:xfrm>
          <a:off x="251519" y="1066800"/>
          <a:ext cx="11615359" cy="531452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14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복지카드 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장애인등록증으로 대체 가능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소지하신 복지카드 첨부 </a:t>
                      </a:r>
                      <a:endParaRPr lang="en-US" altLang="ko-KR" b="0" dirty="0"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latinLnBrk="1"/>
                      <a:endParaRPr lang="en-US" altLang="ko-KR" b="0" dirty="0"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421190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53445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1(</a:t>
                      </a:r>
                      <a:r>
                        <a:rPr lang="ko-KR" altLang="en-US" b="0" dirty="0">
                          <a:solidFill>
                            <a:srgbClr val="0070C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출품작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026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83526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78886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66879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391838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340676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3DEE652-E172-D1D8-F0B8-F9BF289C7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54575"/>
              </p:ext>
            </p:extLst>
          </p:nvPr>
        </p:nvGraphicFramePr>
        <p:xfrm>
          <a:off x="251519" y="1066801"/>
          <a:ext cx="11615359" cy="500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15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88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>
                          <a:latin typeface="HY견고딕" pitchFamily="18" charset="-127"/>
                          <a:ea typeface="HY견고딕" pitchFamily="18" charset="-127"/>
                        </a:rPr>
                        <a:t>■ 주요작품</a:t>
                      </a:r>
                      <a:r>
                        <a:rPr lang="en-US" altLang="ko-KR" b="0" dirty="0">
                          <a:latin typeface="HY견고딕" pitchFamily="18" charset="-127"/>
                          <a:ea typeface="HY견고딕" pitchFamily="18" charset="-127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2" descr="E:\행사\Alberto Giacometti\국민일보 로고\로고\png국민일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134" y="296620"/>
            <a:ext cx="1059345" cy="17771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81A2EA-2A42-49A0-96A0-2535614EA008}"/>
              </a:ext>
            </a:extLst>
          </p:cNvPr>
          <p:cNvSpPr txBox="1"/>
          <p:nvPr/>
        </p:nvSpPr>
        <p:spPr>
          <a:xfrm>
            <a:off x="5394958" y="6272462"/>
            <a:ext cx="64719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제목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재료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크기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세로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x</a:t>
            </a:r>
            <a:r>
              <a:rPr lang="ko-KR" altLang="en-US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가로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12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제작년도</a:t>
            </a:r>
            <a:r>
              <a:rPr lang="en-US" altLang="ko-KR" sz="12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  <a:endParaRPr lang="ko-KR" altLang="en-US" sz="12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CA55CB-E806-8D40-6B69-48546EE0DFA2}"/>
              </a:ext>
            </a:extLst>
          </p:cNvPr>
          <p:cNvSpPr txBox="1"/>
          <p:nvPr/>
        </p:nvSpPr>
        <p:spPr>
          <a:xfrm>
            <a:off x="10703217" y="545284"/>
            <a:ext cx="1243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붙임</a:t>
            </a:r>
            <a:r>
              <a:rPr lang="en-US" altLang="ko-KR" sz="1100" b="1" dirty="0">
                <a:latin typeface="HY중고딕" pitchFamily="18" charset="-127"/>
                <a:ea typeface="HY중고딕" pitchFamily="18" charset="-127"/>
              </a:rPr>
              <a:t>1. </a:t>
            </a:r>
            <a:r>
              <a:rPr lang="ko-KR" altLang="en-US" sz="1100" b="1" dirty="0">
                <a:latin typeface="HY중고딕" pitchFamily="18" charset="-127"/>
                <a:ea typeface="HY중고딕" pitchFamily="18" charset="-127"/>
              </a:rPr>
              <a:t>공통양식</a:t>
            </a:r>
          </a:p>
        </p:txBody>
      </p:sp>
    </p:spTree>
    <p:extLst>
      <p:ext uri="{BB962C8B-B14F-4D97-AF65-F5344CB8AC3E}">
        <p14:creationId xmlns:p14="http://schemas.microsoft.com/office/powerpoint/2010/main" val="3065088740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222</ep:Words>
  <ep:PresentationFormat>와이드스크린</ep:PresentationFormat>
  <ep:Paragraphs>35</ep:Paragraphs>
  <ep:Slides>15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ep:HeadingPairs>
  <ep:TitlesOfParts>
    <vt:vector size="16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2022-09-20T06:12:20.000</dcterms:created>
  <dc:creator>Seo Minji</dc:creator>
  <cp:lastModifiedBy>KG091</cp:lastModifiedBy>
  <dcterms:modified xsi:type="dcterms:W3CDTF">2025-10-02T05:18:21.376</dcterms:modified>
  <cp:revision>16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